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slide" Target="slide1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arduino.cc/en/Main/Software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53093" y="1241055"/>
            <a:ext cx="11652067" cy="154576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 ĐIỆN – ĐIỆN TỬ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7960" y="4556865"/>
            <a:ext cx="11887200" cy="9403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LẬP</a:t>
            </a:r>
            <a:r>
              <a:rPr kumimoji="0" lang="en-US" sz="4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TRÌNH HƯỚNG ĐỐI TƯỢNG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376" y="197539"/>
            <a:ext cx="4234368" cy="157950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17960" y="3901180"/>
            <a:ext cx="11887200" cy="9403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50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92BD1D10-95EC-4629-A1E3-BE7DE2796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5679" y="1777345"/>
            <a:ext cx="10146263" cy="164708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giảng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vi-VN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ập </a:t>
            </a:r>
            <a:r>
              <a:rPr lang="vi-VN" sz="2800" b="1" dirty="0">
                <a:latin typeface="Arial" panose="020B0604020202020204" pitchFamily="34" charset="0"/>
                <a:cs typeface="Arial" panose="020B0604020202020204" pitchFamily="34" charset="0"/>
              </a:rPr>
              <a:t>trình hướng đối </a:t>
            </a:r>
            <a:r>
              <a:rPr lang="vi-VN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tượng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Khoa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Đ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iện </a:t>
            </a:r>
            <a:r>
              <a:rPr lang="vi-VN" sz="28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Đ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iện </a:t>
            </a:r>
            <a:r>
              <a:rPr lang="vi-VN" sz="2800" dirty="0">
                <a:latin typeface="Arial" panose="020B0604020202020204" pitchFamily="34" charset="0"/>
                <a:cs typeface="Arial" panose="020B0604020202020204" pitchFamily="34" charset="0"/>
              </a:rPr>
              <a:t>tử, Trường 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CĐ </a:t>
            </a:r>
            <a:r>
              <a:rPr lang="vi-VN" sz="2800" dirty="0">
                <a:latin typeface="Arial" panose="020B0604020202020204" pitchFamily="34" charset="0"/>
                <a:cs typeface="Arial" panose="020B0604020202020204" pitchFamily="34" charset="0"/>
              </a:rPr>
              <a:t>Lý Tự 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Tp.HCM</a:t>
            </a:r>
            <a:endParaRPr lang="vi-V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5679" y="946239"/>
            <a:ext cx="54681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Sách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endParaRPr 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5679" y="4571133"/>
            <a:ext cx="10504098" cy="2805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15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[1]. </a:t>
            </a:r>
            <a:r>
              <a:rPr lang="vi-VN" sz="2800" dirty="0">
                <a:latin typeface="Arial" panose="020B0604020202020204" pitchFamily="34" charset="0"/>
                <a:cs typeface="Arial" panose="020B0604020202020204" pitchFamily="34" charset="0"/>
              </a:rPr>
              <a:t>Arduino cookbook, Michael Margolis, O’Reilly 2011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15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[2]. John Boxall, </a:t>
            </a:r>
            <a:r>
              <a:rPr lang="pt-BR" sz="2800" dirty="0">
                <a:latin typeface="Arial" panose="020B0604020202020204" pitchFamily="34" charset="0"/>
                <a:cs typeface="Arial" panose="020B0604020202020204" pitchFamily="34" charset="0"/>
              </a:rPr>
              <a:t>Arduino Workshop, 2013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85679" y="3674614"/>
            <a:ext cx="4801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khảo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37929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8211" y="1600786"/>
            <a:ext cx="1003827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Mạch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vi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điều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khiển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 Arduino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Cài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đặt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Arduino IDE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Intergrated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 Development Environment)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Giao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diện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lập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trình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cho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 Arduino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Tạo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và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lưu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chương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trình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Nạp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và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chạy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chương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trình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Chương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trình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đầu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tiên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3190147" y="29410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683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90147" y="29410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2350" y="940431"/>
            <a:ext cx="5840830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vi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Arduino</a:t>
            </a:r>
          </a:p>
        </p:txBody>
      </p:sp>
      <p:sp>
        <p:nvSpPr>
          <p:cNvPr id="6" name="Rectangle 5"/>
          <p:cNvSpPr/>
          <p:nvPr/>
        </p:nvSpPr>
        <p:spPr>
          <a:xfrm>
            <a:off x="932350" y="1798478"/>
            <a:ext cx="1048902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vi-VN" sz="2800" dirty="0"/>
              <a:t>Arduino là một</a:t>
            </a:r>
            <a:r>
              <a:rPr lang="en-US" sz="2800" dirty="0"/>
              <a:t> </a:t>
            </a:r>
            <a:r>
              <a:rPr lang="en-US" sz="2800" dirty="0">
                <a:cs typeface="Arial" panose="020B0604020202020204" pitchFamily="34" charset="0"/>
              </a:rPr>
              <a:t>board </a:t>
            </a:r>
            <a:r>
              <a:rPr lang="vi-VN" sz="2800" dirty="0"/>
              <a:t>mạch vi điều khiển do một nhóm giáo sư và sinh viên Ý thiết kế và đưa</a:t>
            </a:r>
            <a:r>
              <a:rPr lang="en-US" sz="2800" dirty="0"/>
              <a:t> </a:t>
            </a:r>
            <a:r>
              <a:rPr lang="vi-VN" sz="2800" dirty="0"/>
              <a:t>ra đầu tiên vào năm </a:t>
            </a:r>
            <a:r>
              <a:rPr lang="vi-VN" sz="2800" dirty="0" smtClean="0"/>
              <a:t>2005.</a:t>
            </a:r>
            <a:endParaRPr lang="en-US" sz="2800" dirty="0" smtClean="0"/>
          </a:p>
          <a:p>
            <a:pPr marL="457200" indent="-4572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vi-VN" sz="2800" dirty="0" smtClean="0"/>
              <a:t>Mạch Arduino được sử dụng để nhận</a:t>
            </a:r>
            <a:r>
              <a:rPr lang="en-US" sz="2800" dirty="0" smtClean="0"/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vi-V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800" dirty="0" smtClean="0"/>
              <a:t>và điều khiển nhiều</a:t>
            </a:r>
            <a:r>
              <a:rPr lang="en-US" sz="2800" dirty="0" smtClean="0"/>
              <a:t> </a:t>
            </a:r>
            <a:r>
              <a:rPr lang="vi-VN" sz="2800" dirty="0" smtClean="0"/>
              <a:t>đối tượng khác nhau. </a:t>
            </a:r>
            <a:endParaRPr lang="en-US" sz="2800" dirty="0" smtClean="0"/>
          </a:p>
          <a:p>
            <a:pPr marL="457200" indent="-457200" algn="just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vi-VN" sz="2800" dirty="0" smtClean="0"/>
              <a:t>Hiện </a:t>
            </a:r>
            <a:r>
              <a:rPr lang="vi-VN" sz="2800" dirty="0"/>
              <a:t>phần cứng của Arduino có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rất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800" dirty="0"/>
              <a:t>phiên</a:t>
            </a:r>
            <a:r>
              <a:rPr lang="en-US" sz="2800" dirty="0"/>
              <a:t> </a:t>
            </a:r>
            <a:r>
              <a:rPr lang="vi-VN" sz="2800" dirty="0"/>
              <a:t>bản, Tuy nhiên phiên bản thường được sử dụng nhiều nhất là </a:t>
            </a:r>
            <a:r>
              <a:rPr lang="vi-VN" sz="2800" b="1" dirty="0"/>
              <a:t>Arduino </a:t>
            </a:r>
            <a:r>
              <a:rPr lang="vi-VN" sz="2800" b="1" dirty="0" smtClean="0"/>
              <a:t>U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vi-VN" sz="2800" dirty="0" smtClean="0"/>
              <a:t> </a:t>
            </a:r>
            <a:r>
              <a:rPr lang="vi-VN" sz="2800" dirty="0"/>
              <a:t>và </a:t>
            </a:r>
            <a:r>
              <a:rPr lang="vi-VN" sz="2800" b="1" dirty="0"/>
              <a:t>Arduino</a:t>
            </a:r>
            <a:r>
              <a:rPr lang="en-US" sz="2800" b="1" dirty="0"/>
              <a:t> </a:t>
            </a:r>
            <a:r>
              <a:rPr lang="vi-VN" sz="2800" b="1" dirty="0"/>
              <a:t>Mega</a:t>
            </a:r>
            <a:r>
              <a:rPr lang="en-US" sz="2800" dirty="0"/>
              <a:t>.</a:t>
            </a:r>
            <a:r>
              <a:rPr lang="vi-VN" sz="2800" dirty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01737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2350" y="940431"/>
            <a:ext cx="46770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board 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Arduino</a:t>
            </a:r>
          </a:p>
        </p:txBody>
      </p:sp>
      <p:sp>
        <p:nvSpPr>
          <p:cNvPr id="3" name="Rectangle 2"/>
          <p:cNvSpPr/>
          <p:nvPr/>
        </p:nvSpPr>
        <p:spPr>
          <a:xfrm>
            <a:off x="3190147" y="29410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014" y="1946335"/>
            <a:ext cx="7858664" cy="491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46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32350" y="940431"/>
            <a:ext cx="34195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Arduino UNO R3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90147" y="29410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536" y="1971769"/>
            <a:ext cx="5647619" cy="43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89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32350" y="940431"/>
            <a:ext cx="7862217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thuật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Arduino UNO R3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90147" y="29410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81679" y="1849282"/>
            <a:ext cx="108513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Chip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điều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khiển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chính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ATmega328</a:t>
            </a:r>
            <a:endParaRPr lang="en-US" sz="2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Chip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nạp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giao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tiếp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UART: 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ATmega16U2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nuôi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mạch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5V DC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cổng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USB </a:t>
            </a:r>
            <a:endParaRPr lang="en-US" sz="24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>
              <a:spcBef>
                <a:spcPts val="0"/>
              </a:spcBef>
              <a:spcAft>
                <a:spcPts val="0"/>
              </a:spcAft>
              <a:buSzPts val="1000"/>
              <a:tabLst>
                <a:tab pos="1143000" algn="l"/>
              </a:tabLst>
            </a:pP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hoặc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ngoài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cắm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giắc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tròn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DC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chân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Digital: 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14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hỗ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trợ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6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chân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PWM)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chân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Analog: 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endParaRPr lang="en-US" sz="2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tối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GPIO: 40mA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tối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chân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cấp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3.3VDC: 150 mA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Dung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lượng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bộ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nhớ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Flash: 32 KB, 0.5 KB used by bootloader.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SRAM: 2 KB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EEPROM: 1 KB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11430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Tốc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thạch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16 MHz</a:t>
            </a:r>
            <a:endParaRPr lang="en-US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692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32350" y="940431"/>
            <a:ext cx="34195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Arduino UNO R3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90147" y="29410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374" y="1771428"/>
            <a:ext cx="6845943" cy="495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237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66856" y="367421"/>
            <a:ext cx="34195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Arduino UNO R3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893" y="1129406"/>
            <a:ext cx="7447412" cy="5659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3893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32350" y="358709"/>
            <a:ext cx="472353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Cài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Arduino 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IDE: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2350" y="1003675"/>
            <a:ext cx="52684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phần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mềm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Arduino IDE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tại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địa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chỉ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42725" y="1465340"/>
            <a:ext cx="6778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https://www.arduino.cc/en/Main/Software/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018" y="2178673"/>
            <a:ext cx="9640529" cy="454993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45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3723" y="444973"/>
            <a:ext cx="699659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Giao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diện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lập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Arduino: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541" y="1238250"/>
            <a:ext cx="5040134" cy="561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Line Callout 2 12"/>
          <p:cNvSpPr>
            <a:spLocks/>
          </p:cNvSpPr>
          <p:nvPr/>
        </p:nvSpPr>
        <p:spPr bwMode="auto">
          <a:xfrm flipH="1">
            <a:off x="1388524" y="1509711"/>
            <a:ext cx="2338565" cy="560388"/>
          </a:xfrm>
          <a:prstGeom prst="borderCallout2">
            <a:avLst>
              <a:gd name="adj1" fmla="val 20287"/>
              <a:gd name="adj2" fmla="val -1597"/>
              <a:gd name="adj3" fmla="val 18750"/>
              <a:gd name="adj4" fmla="val -16667"/>
              <a:gd name="adj5" fmla="val 70650"/>
              <a:gd name="adj6" fmla="val -25935"/>
            </a:avLst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 tra chương tr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ì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</a:t>
            </a:r>
            <a:endParaRPr kumimoji="0" lang="en-US" alt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Line Callout 2 15"/>
          <p:cNvSpPr>
            <a:spLocks/>
          </p:cNvSpPr>
          <p:nvPr/>
        </p:nvSpPr>
        <p:spPr bwMode="auto">
          <a:xfrm flipH="1">
            <a:off x="1388523" y="2280444"/>
            <a:ext cx="2338565" cy="560388"/>
          </a:xfrm>
          <a:prstGeom prst="borderCallout2">
            <a:avLst>
              <a:gd name="adj1" fmla="val 18750"/>
              <a:gd name="adj2" fmla="val 1046"/>
              <a:gd name="adj3" fmla="val 18750"/>
              <a:gd name="adj4" fmla="val -16667"/>
              <a:gd name="adj5" fmla="val -57350"/>
              <a:gd name="adj6" fmla="val -38085"/>
            </a:avLst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Nạp chương tr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ì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</a:t>
            </a:r>
            <a:endParaRPr kumimoji="0" lang="en-US" alt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5817829" y="4243389"/>
            <a:ext cx="1770062" cy="5699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ù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lập tr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ì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</a:t>
            </a:r>
            <a:endParaRPr kumimoji="0" lang="en-US" altLang="en-US" sz="3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Line Callout 2 22"/>
          <p:cNvSpPr>
            <a:spLocks/>
          </p:cNvSpPr>
          <p:nvPr/>
        </p:nvSpPr>
        <p:spPr bwMode="auto">
          <a:xfrm flipH="1">
            <a:off x="1388523" y="6026946"/>
            <a:ext cx="2338566" cy="560387"/>
          </a:xfrm>
          <a:prstGeom prst="borderCallout2">
            <a:avLst>
              <a:gd name="adj1" fmla="val 18750"/>
              <a:gd name="adj2" fmla="val -1597"/>
              <a:gd name="adj3" fmla="val 18750"/>
              <a:gd name="adj4" fmla="val -16667"/>
              <a:gd name="adj5" fmla="val 61432"/>
              <a:gd name="adj6" fmla="val -47569"/>
            </a:avLst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ù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thông b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</a:t>
            </a: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thông tin</a:t>
            </a:r>
            <a:endParaRPr kumimoji="0" lang="en-US" alt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579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3723" y="444973"/>
            <a:ext cx="56653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lưu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3476" y="1091304"/>
            <a:ext cx="81418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vi-VN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Tạo </a:t>
            </a:r>
            <a:r>
              <a:rPr lang="vi-VN" sz="2400" dirty="0">
                <a:ea typeface="Times New Roman" panose="02020603050405020304" pitchFamily="18" charset="0"/>
                <a:cs typeface="Arial" panose="020B0604020202020204" pitchFamily="34" charset="0"/>
              </a:rPr>
              <a:t>chương trình </a:t>
            </a:r>
            <a:r>
              <a:rPr lang="vi-VN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mới</a:t>
            </a:r>
            <a:r>
              <a:rPr lang="en-US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vi-VN" sz="24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File </a:t>
            </a:r>
            <a:r>
              <a:rPr lang="en-US" sz="24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&gt;</a:t>
            </a:r>
            <a:r>
              <a:rPr lang="vi-VN" sz="24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New</a:t>
            </a:r>
            <a:endParaRPr lang="en-US" sz="24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b="49748"/>
          <a:stretch/>
        </p:blipFill>
        <p:spPr bwMode="auto">
          <a:xfrm>
            <a:off x="2959098" y="1922301"/>
            <a:ext cx="6731001" cy="47838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86257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849" y="1091304"/>
            <a:ext cx="108160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vi-VN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Sau </a:t>
            </a:r>
            <a:r>
              <a:rPr lang="vi-VN" sz="2400" dirty="0">
                <a:ea typeface="Times New Roman" panose="02020603050405020304" pitchFamily="18" charset="0"/>
                <a:cs typeface="Arial" panose="020B0604020202020204" pitchFamily="34" charset="0"/>
              </a:rPr>
              <a:t>khi viết code, để lưu chương trình ta làm theo hình sau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676649" y="1720943"/>
            <a:ext cx="5295900" cy="430386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23723" y="6051212"/>
            <a:ext cx="10634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Chọn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đường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cần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lưu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thực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lưu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chương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trình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3723" y="444973"/>
            <a:ext cx="566533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lưu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224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3723" y="444973"/>
            <a:ext cx="6098144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chạy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3723" y="1184727"/>
            <a:ext cx="7583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Chọn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board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cần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nạp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code</a:t>
            </a: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3493698" y="1831058"/>
            <a:ext cx="5662796" cy="489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4509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3723" y="444973"/>
            <a:ext cx="6098144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chạy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3723" y="1091304"/>
            <a:ext cx="94617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vi-VN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Load </a:t>
            </a:r>
            <a:r>
              <a:rPr lang="vi-VN" sz="2400" dirty="0">
                <a:ea typeface="Times New Roman" panose="02020603050405020304" pitchFamily="18" charset="0"/>
                <a:cs typeface="Arial" panose="020B0604020202020204" pitchFamily="34" charset="0"/>
              </a:rPr>
              <a:t>một chương trình mẫu để nạp thử vào board Arduino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735356" y="1831058"/>
            <a:ext cx="5178485" cy="488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377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3723" y="444973"/>
            <a:ext cx="6098144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chạy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181051"/>
            <a:ext cx="10919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vi-VN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Tiến </a:t>
            </a:r>
            <a:r>
              <a:rPr lang="vi-VN" sz="2400" dirty="0">
                <a:ea typeface="Times New Roman" panose="02020603050405020304" pitchFamily="18" charset="0"/>
                <a:cs typeface="Arial" panose="020B0604020202020204" pitchFamily="34" charset="0"/>
              </a:rPr>
              <a:t>hành kết nối board vào máy tính. Sau đó chọn đúng cổng COM kết nối 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308358" y="1827382"/>
            <a:ext cx="6032481" cy="501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2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3723" y="444973"/>
            <a:ext cx="6098144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chạy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0947" y="1091304"/>
            <a:ext cx="5260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vi-VN" sz="24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Nạp </a:t>
            </a:r>
            <a:r>
              <a:rPr lang="vi-VN" sz="2400" dirty="0">
                <a:ea typeface="Times New Roman" panose="02020603050405020304" pitchFamily="18" charset="0"/>
                <a:cs typeface="Arial" panose="020B0604020202020204" pitchFamily="34" charset="0"/>
              </a:rPr>
              <a:t>và chạy chương trình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3900185" y="1672830"/>
            <a:ext cx="4848828" cy="512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7661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3723" y="444973"/>
            <a:ext cx="5232523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tiên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923723" y="1433486"/>
            <a:ext cx="11101589" cy="400109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BC7A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#define LED_PIN 13 		</a:t>
            </a:r>
            <a:r>
              <a:rPr kumimoji="0" lang="en-US" altLang="en-US" b="0" i="1" u="none" strike="noStrike" cap="none" normalizeH="0" baseline="0" dirty="0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// LED </a:t>
            </a:r>
            <a:r>
              <a:rPr kumimoji="0" lang="en-US" altLang="en-US" b="0" i="1" u="none" strike="noStrike" cap="none" normalizeH="0" baseline="0" dirty="0" err="1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nối</a:t>
            </a:r>
            <a:r>
              <a:rPr kumimoji="0" lang="en-US" altLang="en-US" b="0" i="1" u="none" strike="noStrike" cap="none" normalizeH="0" dirty="0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kumimoji="0" lang="en-US" altLang="en-US" b="0" i="1" u="none" strike="noStrike" cap="none" normalizeH="0" dirty="0" err="1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với</a:t>
            </a:r>
            <a:r>
              <a:rPr kumimoji="0" lang="en-US" altLang="en-US" b="0" i="1" u="none" strike="noStrike" cap="none" normalizeH="0" dirty="0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kumimoji="0" lang="en-US" altLang="en-US" b="0" i="1" u="none" strike="noStrike" cap="none" normalizeH="0" dirty="0" err="1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chân</a:t>
            </a:r>
            <a:r>
              <a:rPr kumimoji="0" lang="en-US" altLang="en-US" b="0" i="1" u="none" strike="noStrike" cap="none" normalizeH="0" dirty="0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13 </a:t>
            </a:r>
            <a:r>
              <a:rPr kumimoji="0" lang="en-US" altLang="en-US" b="0" i="1" u="none" strike="noStrike" cap="none" normalizeH="0" dirty="0" err="1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của</a:t>
            </a:r>
            <a:r>
              <a:rPr kumimoji="0" lang="en-US" altLang="en-US" b="0" i="1" u="none" strike="noStrike" cap="none" normalizeH="0" dirty="0" smtClean="0">
                <a:ln>
                  <a:noFill/>
                </a:ln>
                <a:solidFill>
                  <a:srgbClr val="40808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Arduino UNO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void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setup() </a:t>
            </a:r>
            <a:r>
              <a:rPr lang="en-US" altLang="en-US" sz="2000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en-US" altLang="en-US" sz="2000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2000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		</a:t>
            </a:r>
            <a:r>
              <a:rPr 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Hàm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setup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chạy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một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lần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duy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nhất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n-US" i="1" dirty="0" smtClean="0">
              <a:solidFill>
                <a:srgbClr val="40808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				   </a:t>
            </a:r>
            <a:r>
              <a:rPr lang="en-US" i="1" dirty="0" err="1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khi</a:t>
            </a:r>
            <a:r>
              <a:rPr 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khởi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động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chương</a:t>
            </a:r>
            <a:r>
              <a:rPr 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 err="1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trình</a:t>
            </a:r>
            <a:endParaRPr lang="en-US" i="1" dirty="0" smtClean="0">
              <a:solidFill>
                <a:srgbClr val="40808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dirty="0" smtClean="0">
                <a:solidFill>
                  <a:srgbClr val="0000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pinMode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LED_PIN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OUTPUT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);  </a:t>
            </a:r>
            <a:r>
              <a:rPr lang="en-US" alt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</a:t>
            </a:r>
            <a:r>
              <a:rPr lang="en-US" alt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Cấu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hình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chân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13 </a:t>
            </a:r>
            <a:r>
              <a:rPr lang="en-US" alt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là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ngõ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ra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digital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		</a:t>
            </a:r>
            <a:r>
              <a:rPr kumimoji="0" lang="en-US" altLang="en-US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void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loop() { </a:t>
            </a:r>
          </a:p>
          <a:p>
            <a:pPr lvl="0" defTabSz="914400" eaLnBrk="0" fontAlgn="base" hangingPunct="0">
              <a:spcBef>
                <a:spcPct val="3000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digitalWrite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2000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LED_PIN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HIGH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); 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</a:t>
            </a:r>
            <a:r>
              <a:rPr lang="en-US" altLang="en-US" i="1" dirty="0" err="1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Bật</a:t>
            </a:r>
            <a:r>
              <a:rPr lang="en-US" alt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LED </a:t>
            </a:r>
            <a:r>
              <a:rPr lang="en-US" altLang="en-US" i="1" dirty="0" err="1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sáng</a:t>
            </a:r>
            <a:r>
              <a:rPr lang="en-US" alt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i="1" dirty="0" err="1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lên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  delay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1000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); 			  </a:t>
            </a:r>
            <a:r>
              <a:rPr lang="en-US" alt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</a:t>
            </a:r>
            <a:r>
              <a:rPr lang="en-US" altLang="en-US" i="1" dirty="0" err="1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Chờ</a:t>
            </a:r>
            <a:r>
              <a:rPr lang="en-US" alt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1s 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1000ms) </a:t>
            </a:r>
            <a:endParaRPr lang="en-US" altLang="en-US" i="1" dirty="0">
              <a:solidFill>
                <a:srgbClr val="40808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lvl="0" defTabSz="914400" eaLnBrk="0" fontAlgn="base" hangingPunct="0">
              <a:spcBef>
                <a:spcPct val="3000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digitalWrite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2000" dirty="0" smtClean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LED_PIN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LOW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); </a:t>
            </a:r>
            <a:r>
              <a:rPr lang="en-US" altLang="en-US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</a:t>
            </a:r>
            <a:r>
              <a:rPr lang="en-US" altLang="en-US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</a:t>
            </a:r>
            <a:r>
              <a:rPr lang="en-US" altLang="en-US" i="1" dirty="0" err="1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ắt</a:t>
            </a:r>
            <a:r>
              <a:rPr lang="en-US" altLang="en-US" i="1" dirty="0" smtClean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LED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 lvl="0" defTabSz="914400" eaLnBrk="0" fontAlgn="base" hangingPunct="0">
              <a:spcBef>
                <a:spcPct val="3000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  delay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1000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); 			</a:t>
            </a:r>
            <a:r>
              <a:rPr lang="en-US" altLang="en-US" sz="2000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// </a:t>
            </a:r>
            <a:r>
              <a:rPr lang="en-US" altLang="en-US" sz="2000" i="1" dirty="0" err="1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Chờ</a:t>
            </a:r>
            <a:r>
              <a:rPr lang="en-US" altLang="en-US" sz="2000" i="1" dirty="0">
                <a:solidFill>
                  <a:srgbClr val="408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1s (1000ms)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3425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444" y="1275970"/>
            <a:ext cx="7220309" cy="54828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3723" y="444973"/>
            <a:ext cx="28664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LED </a:t>
            </a: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chớp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tắt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4305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7400" y="0"/>
            <a:ext cx="6234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1: </a:t>
            </a:r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TỔNG QUAN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3723" y="444973"/>
            <a:ext cx="28664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LED </a:t>
            </a: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chớp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tắt</a:t>
            </a:r>
            <a:r>
              <a:rPr lang="en-US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blin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86695" y="957532"/>
            <a:ext cx="3298489" cy="582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62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3279" y="258792"/>
            <a:ext cx="52626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BÀI TẬP CHƯƠNG 1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0563" y="1025776"/>
            <a:ext cx="10919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Viết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chương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trình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điều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khiển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dãy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LED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sang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tắt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theo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yêu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cầu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vi-VN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11370" y="1782599"/>
            <a:ext cx="10919604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Sáng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đuổi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trái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vi-VN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1370" y="2360449"/>
            <a:ext cx="42274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Sáng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đuổi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1370" y="3006780"/>
            <a:ext cx="10919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Sáng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dần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trái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vi-VN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1370" y="3584630"/>
            <a:ext cx="42274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Sáng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dần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11370" y="4117482"/>
            <a:ext cx="10919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Sáng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dồn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trái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vi-VN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11370" y="4695332"/>
            <a:ext cx="42274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6.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Sáng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dồn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11370" y="5173922"/>
            <a:ext cx="10919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Chớp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tắt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xen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kẽ</a:t>
            </a:r>
            <a:r>
              <a:rPr lang="vi-VN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11370" y="5751772"/>
            <a:ext cx="5384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8.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Chớp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tắt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xen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kẽ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từng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cặp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LED</a:t>
            </a:r>
            <a:endParaRPr lang="en-US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76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3279" y="258792"/>
            <a:ext cx="52626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BÀI TẬP CHƯƠNG 1</a:t>
            </a:r>
            <a:r>
              <a:rPr lang="de-DE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787" y="1010078"/>
            <a:ext cx="7265641" cy="574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34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168</TotalTime>
  <Words>632</Words>
  <Application>Microsoft Office PowerPoint</Application>
  <PresentationFormat>Widescreen</PresentationFormat>
  <Paragraphs>100</Paragraphs>
  <Slides>22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Calibri</vt:lpstr>
      <vt:lpstr>Courier New</vt:lpstr>
      <vt:lpstr>Symbol</vt:lpstr>
      <vt:lpstr>Times New Roman</vt:lpstr>
      <vt:lpstr>Trebuchet MS</vt:lpstr>
      <vt:lpstr>Tw Cen MT</vt:lpstr>
      <vt:lpstr>Wingdings</vt:lpstr>
      <vt:lpstr>Circuit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Tran Nguyen BaoTran</dc:creator>
  <cp:lastModifiedBy>Tran Nguyen BaoTran</cp:lastModifiedBy>
  <cp:revision>15</cp:revision>
  <dcterms:created xsi:type="dcterms:W3CDTF">2020-03-27T07:33:46Z</dcterms:created>
  <dcterms:modified xsi:type="dcterms:W3CDTF">2020-03-27T10:24:06Z</dcterms:modified>
</cp:coreProperties>
</file>